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40" r:id="rId2"/>
    <p:sldId id="341" r:id="rId3"/>
    <p:sldId id="256" r:id="rId4"/>
    <p:sldId id="322" r:id="rId5"/>
    <p:sldId id="275" r:id="rId6"/>
    <p:sldId id="277" r:id="rId7"/>
    <p:sldId id="316" r:id="rId8"/>
    <p:sldId id="315" r:id="rId9"/>
    <p:sldId id="317" r:id="rId10"/>
    <p:sldId id="333" r:id="rId11"/>
    <p:sldId id="278" r:id="rId12"/>
    <p:sldId id="327" r:id="rId13"/>
    <p:sldId id="328" r:id="rId14"/>
    <p:sldId id="331" r:id="rId15"/>
    <p:sldId id="329" r:id="rId16"/>
    <p:sldId id="330" r:id="rId17"/>
    <p:sldId id="284" r:id="rId18"/>
    <p:sldId id="271" r:id="rId19"/>
    <p:sldId id="332" r:id="rId20"/>
    <p:sldId id="309" r:id="rId21"/>
    <p:sldId id="334" r:id="rId22"/>
    <p:sldId id="335" r:id="rId23"/>
    <p:sldId id="336" r:id="rId24"/>
    <p:sldId id="337" r:id="rId25"/>
    <p:sldId id="338" r:id="rId26"/>
    <p:sldId id="339" r:id="rId27"/>
    <p:sldId id="326" r:id="rId28"/>
    <p:sldId id="312" r:id="rId29"/>
  </p:sldIdLst>
  <p:sldSz cx="9906000" cy="6858000" type="A4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F8F"/>
    <a:srgbClr val="0000CC"/>
    <a:srgbClr val="FFFFCC"/>
    <a:srgbClr val="008000"/>
    <a:srgbClr val="FFFF00"/>
    <a:srgbClr val="CCECFF"/>
    <a:srgbClr val="FF3300"/>
    <a:srgbClr val="00CC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4" autoAdjust="0"/>
    <p:restoredTop sz="96705" autoAdjust="0"/>
  </p:normalViewPr>
  <p:slideViewPr>
    <p:cSldViewPr snapToGrid="0">
      <p:cViewPr varScale="1">
        <p:scale>
          <a:sx n="115" d="100"/>
          <a:sy n="115" d="100"/>
        </p:scale>
        <p:origin x="1104" y="108"/>
      </p:cViewPr>
      <p:guideLst>
        <p:guide orient="horz" pos="2160"/>
        <p:guide pos="312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85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45C5D4-BAB5-43E1-9A89-6076DFDE39F4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de-DE" altLang="de-D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Susanne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10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Ann Kristin</a:t>
            </a:r>
          </a:p>
        </p:txBody>
      </p:sp>
    </p:spTree>
    <p:extLst>
      <p:ext uri="{BB962C8B-B14F-4D97-AF65-F5344CB8AC3E}">
        <p14:creationId xmlns:p14="http://schemas.microsoft.com/office/powerpoint/2010/main" val="147430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Sybille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mtClean="0">
                <a:cs typeface="Arial" panose="020B0604020202020204" pitchFamily="34" charset="0"/>
              </a:rPr>
              <a:t>Sybille</a:t>
            </a:r>
          </a:p>
        </p:txBody>
      </p:sp>
    </p:spTree>
    <p:extLst>
      <p:ext uri="{BB962C8B-B14F-4D97-AF65-F5344CB8AC3E}">
        <p14:creationId xmlns:p14="http://schemas.microsoft.com/office/powerpoint/2010/main" val="203599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491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izenplatzhalter 2"/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7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8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54913" y="481013"/>
            <a:ext cx="2105025" cy="63769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38250" y="481013"/>
            <a:ext cx="6164263" cy="637698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9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8250" y="481013"/>
            <a:ext cx="8418513" cy="14001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1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7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2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41425" y="1076325"/>
            <a:ext cx="4132263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26088" y="1076325"/>
            <a:ext cx="4133850" cy="5781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1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6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3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51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794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1174750" cy="6853238"/>
            <a:chOff x="0" y="0"/>
            <a:chExt cx="683" cy="4317"/>
          </a:xfrm>
        </p:grpSpPr>
        <p:sp>
          <p:nvSpPr>
            <p:cNvPr id="1030" name="AutoShape 2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oundRect">
              <a:avLst>
                <a:gd name="adj" fmla="val 144"/>
              </a:avLst>
            </a:prstGeom>
            <a:gradFill rotWithShape="0">
              <a:gsLst>
                <a:gs pos="0">
                  <a:srgbClr val="3333FF"/>
                </a:gs>
                <a:gs pos="50000">
                  <a:srgbClr val="000000"/>
                </a:gs>
                <a:gs pos="100000">
                  <a:srgbClr val="3333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endParaRPr lang="de-DE" altLang="de-DE" smtClean="0"/>
            </a:p>
          </p:txBody>
        </p:sp>
        <p:grpSp>
          <p:nvGrpSpPr>
            <p:cNvPr id="1031" name="Group 3"/>
            <p:cNvGrpSpPr>
              <a:grpSpLocks/>
            </p:cNvGrpSpPr>
            <p:nvPr/>
          </p:nvGrpSpPr>
          <p:grpSpPr bwMode="auto">
            <a:xfrm>
              <a:off x="48" y="102"/>
              <a:ext cx="95" cy="4127"/>
              <a:chOff x="48" y="102"/>
              <a:chExt cx="95" cy="4127"/>
            </a:xfrm>
          </p:grpSpPr>
          <p:sp>
            <p:nvSpPr>
              <p:cNvPr id="1032" name="AutoShape 4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3" name="AutoShape 5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4" name="AutoShape 6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5" name="AutoShape 7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6" name="AutoShape 8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7" name="AutoShape 9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8" name="AutoShape 10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39" name="AutoShape 11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0" name="AutoShape 12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1" name="AutoShape 13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2" name="AutoShape 14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3" name="AutoShape 15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4" name="AutoShape 16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5" name="AutoShape 17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6" name="AutoShape 18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7" name="AutoShape 19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8" name="AutoShape 20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49" name="AutoShape 21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0" name="AutoShape 22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1" name="AutoShape 23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2" name="AutoShape 24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3" name="AutoShape 25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4" name="AutoShape 26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5" name="AutoShape 27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6" name="AutoShape 28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7" name="AutoShape 29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8" name="AutoShape 30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1059" name="AutoShape 31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oundRect">
                <a:avLst>
                  <a:gd name="adj" fmla="val 1042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  <p:sp>
            <p:nvSpPr>
              <p:cNvPr id="2" name="AutoShape 32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oundRect">
                <a:avLst>
                  <a:gd name="adj" fmla="val 1060"/>
                </a:avLst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defRPr/>
                </a:pPr>
                <a:endParaRPr lang="de-DE" altLang="de-DE" smtClean="0"/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7594600" y="6329363"/>
            <a:ext cx="206375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fld id="{76095804-B076-41BA-8DE3-1ACA7D5D6124}" type="slidenum">
              <a:rPr lang="en-GB" altLang="de-DE" sz="1400">
                <a:solidFill>
                  <a:schemeClr val="tx1"/>
                </a:solidFill>
              </a:rPr>
              <a:pPr algn="r" eaLnBrk="1" hangingPunct="1">
                <a:lnSpc>
                  <a:spcPct val="95000"/>
                </a:lnSpc>
                <a:buClr>
                  <a:srgbClr val="FFFFFF"/>
                </a:buClr>
                <a:buSzPct val="100000"/>
                <a:buFont typeface="Times New Roman" panose="02020603050405020304" pitchFamily="18" charset="0"/>
                <a:buNone/>
              </a:pPr>
              <a:t>‹Nr.›</a:t>
            </a:fld>
            <a:endParaRPr lang="en-GB" altLang="de-DE" sz="1400">
              <a:solidFill>
                <a:schemeClr val="tx1"/>
              </a:solidFill>
            </a:endParaRPr>
          </a:p>
        </p:txBody>
      </p:sp>
      <p:sp>
        <p:nvSpPr>
          <p:cNvPr id="1028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481013"/>
            <a:ext cx="84185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1425" y="1076325"/>
            <a:ext cx="8418513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anose="02020603050405020304" pitchFamily="18" charset="0"/>
        <a:defRPr sz="4400">
          <a:solidFill>
            <a:srgbClr val="00FFFF"/>
          </a:solidFill>
          <a:latin typeface="Times New Roman" pitchFamily="18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75000"/>
        <a:buFont typeface="Wingdings" panose="05000000000000000000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800"/>
        </a:spcBef>
        <a:spcAft>
          <a:spcPct val="0"/>
        </a:spcAft>
        <a:buClr>
          <a:srgbClr val="CC99FF"/>
        </a:buClr>
        <a:buSzPct val="60000"/>
        <a:buFont typeface="Wingdings" panose="05000000000000000000" pitchFamily="2" charset="2"/>
        <a:buChar char="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00FFFF"/>
        </a:buClr>
        <a:buSzPct val="60000"/>
        <a:buFont typeface="Wingdings" panose="05000000000000000000" pitchFamily="2" charset="2"/>
        <a:buChar char="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defTabSz="449263" rtl="0" fontAlgn="base"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m4a"/><Relationship Id="rId7" Type="http://schemas.microsoft.com/office/2007/relationships/hdphoto" Target="../media/hdphoto1.wdp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120664" y="1941340"/>
            <a:ext cx="7529350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de-DE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charset="0"/>
              </a:rPr>
              <a:t>Der Übergang </a:t>
            </a:r>
          </a:p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  <a:defRPr/>
            </a:pPr>
            <a:r>
              <a:rPr lang="de-DE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charset="0"/>
              </a:rPr>
              <a:t>auf </a:t>
            </a:r>
            <a:r>
              <a:rPr lang="de-DE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charset="0"/>
              </a:rPr>
              <a:t>eine weiterführende Schule</a:t>
            </a:r>
          </a:p>
        </p:txBody>
      </p:sp>
      <p:sp>
        <p:nvSpPr>
          <p:cNvPr id="5" name="Rechteck 4"/>
          <p:cNvSpPr/>
          <p:nvPr/>
        </p:nvSpPr>
        <p:spPr>
          <a:xfrm>
            <a:off x="1120664" y="4548013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altLang="de-DE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charset="0"/>
              </a:rPr>
              <a:t>Informationsabend für die Eltern der Viertklässler</a:t>
            </a:r>
          </a:p>
        </p:txBody>
      </p:sp>
      <p:cxnSp>
        <p:nvCxnSpPr>
          <p:cNvPr id="7" name="Gerader Verbinder 6"/>
          <p:cNvCxnSpPr/>
          <p:nvPr/>
        </p:nvCxnSpPr>
        <p:spPr bwMode="auto">
          <a:xfrm flipV="1">
            <a:off x="1120664" y="3783724"/>
            <a:ext cx="7539860" cy="210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721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t="7597"/>
          <a:stretch/>
        </p:blipFill>
        <p:spPr>
          <a:xfrm>
            <a:off x="3245806" y="1093068"/>
            <a:ext cx="6171464" cy="5497410"/>
          </a:xfrm>
          <a:prstGeom prst="rect">
            <a:avLst/>
          </a:prstGeom>
        </p:spPr>
      </p:pic>
      <p:sp>
        <p:nvSpPr>
          <p:cNvPr id="3" name="Pfeil nach rechts 2"/>
          <p:cNvSpPr/>
          <p:nvPr/>
        </p:nvSpPr>
        <p:spPr bwMode="auto">
          <a:xfrm>
            <a:off x="536024" y="4687611"/>
            <a:ext cx="2741308" cy="1135112"/>
          </a:xfrm>
          <a:prstGeom prst="rightArrow">
            <a:avLst/>
          </a:prstGeom>
          <a:solidFill>
            <a:srgbClr val="FF8F8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Hier stehen Sie bzw. Ihr Kind jetzt.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1907" y="344926"/>
            <a:ext cx="7962900" cy="6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Schulsystem in NRW</a:t>
            </a:r>
            <a:endParaRPr lang="de-DE" altLang="de-DE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0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751">
        <p14:conveyor dir="l"/>
      </p:transition>
    </mc:Choice>
    <mc:Fallback xmlns="">
      <p:transition spd="slow" advTm="54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36914" y="471054"/>
            <a:ext cx="7962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NRW gibt es </a:t>
            </a: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Schulformen </a:t>
            </a:r>
            <a:b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Sekundarstufe 1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936914" y="2083917"/>
            <a:ext cx="79629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führen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prinzipiell zu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gleichwertigen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Abschlüssen (dem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Sekundarabschluss I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Schulformen nutzen dafür unterschiedliche Wege und Schwerpunkte.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1313" indent="-341313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75000"/>
              <a:buFont typeface="Wingdings" pitchFamily="2" charset="2"/>
              <a:buChar char="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Dadurch können die individuellen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Fähigkeiten und Neigungen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inzelnen Kindes berücksichtigt werden.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036">
        <p14:conveyor dir="l"/>
      </p:transition>
    </mc:Choice>
    <mc:Fallback xmlns="">
      <p:transition spd="slow" advTm="42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7130" y="221117"/>
            <a:ext cx="4109605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Hauptschule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fördert individuell und 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begabtengerecht die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Basiskompetenzen, v.a. in Deutsch und Mathematik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 Schwerpunkt liegt auf der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Sprachbildung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30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unterrichtet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praxisnah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ereitet mit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Betriebspraktika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dem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Lernbereich Arbeitslehre 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vorrangig auf die </a:t>
            </a:r>
            <a:r>
              <a:rPr lang="de-DE" sz="3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Berufswelt</a:t>
            </a: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vor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 möglich:</a:t>
            </a:r>
            <a:endParaRPr lang="de-DE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(nach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449">
        <p14:conveyor dir="l"/>
      </p:transition>
    </mc:Choice>
    <mc:Fallback xmlns="">
      <p:transition spd="slow" advTm="674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162867" y="231117"/>
            <a:ext cx="358454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Realschule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</a:t>
            </a:r>
            <a:r>
              <a:rPr lang="de-DE" sz="300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Sek.I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ermittelt eine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erweiterte Bildung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ördert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praktisches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theoretisches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Interesse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ualifiziert für aufbauende schulische und berufliche Bildungsgänge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ermöglicht in </a:t>
            </a:r>
            <a:r>
              <a:rPr lang="de-DE" sz="3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Wahlpflichtfächern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individuelle Schwerpunktsetzungen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 möglich:</a:t>
            </a:r>
            <a:endParaRPr lang="de-DE" sz="24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(notenabhängig)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144">
        <p14:conveyor dir="l"/>
      </p:transition>
    </mc:Choice>
    <mc:Fallback xmlns="">
      <p:transition spd="slow" advTm="40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79428" y="283669"/>
            <a:ext cx="4751423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Sekundarschule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 einzige Sekundarschule Gelsenkirchens befindet sich im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Stadtteil Hassel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 umfasst die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Jahrgänge 5 – 10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(Sek. I)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Differenzierung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findet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innerhalb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 Klassenverbandes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allen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Jahrgängen statt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Ganztagsschule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mit 60-Minuten-Taktung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 werden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alle Abschlüsse der Sekundarstufe I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angeboten, d.h.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Lehrplan orientiert sich auch an gymnasialen Standards  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entsprechenden Noten ist eine Aufnahme nach Klasse 10 in den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Kooperationsschulen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(Gesamtschule </a:t>
            </a:r>
            <a:r>
              <a:rPr lang="de-DE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Buer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-Mitte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bzw. Eduard-Spranger-Berufskolleg)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garantiert</a:t>
            </a:r>
            <a:endParaRPr lang="de-DE" sz="240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endParaRPr lang="de-DE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383">
        <p14:conveyor dir="l"/>
      </p:transition>
    </mc:Choice>
    <mc:Fallback xmlns="">
      <p:transition spd="slow" advTm="60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79268" y="231627"/>
            <a:ext cx="4383684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Gesamtschule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7559" y="119766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die Klassen 5 – 10 (Sek. I), notenabhängig kann sich eine dreijährige Oberstufe (Sek. II) anschließen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bereitet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einem differenzierten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Unterrichtssystem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auf eine berufliche Bildung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und/oder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 Studium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Schüler*innen mit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unterschiedlichen Lernfähigkeiten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lernen gemeinsam; es findet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keine Zuordnung zu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 Bildungsgängen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bei der Hauptschule,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Realschule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dem Gymnasium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statt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Unterricht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wird in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einigen Fächern auf </a:t>
            </a:r>
            <a:r>
              <a:rPr lang="de-DE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 </a:t>
            </a:r>
            <a:r>
              <a:rPr lang="de-DE" sz="24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Niveauebenen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(Grundebene und Erweiterungsebene) </a:t>
            </a:r>
            <a:r>
              <a:rPr lang="de-DE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angeboten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sind möglich: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10 (notenabhängig)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nach Jahrgangsstufe 13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431">
        <p14:conveyor dir="l"/>
      </p:transition>
    </mc:Choice>
    <mc:Fallback xmlns="">
      <p:transition spd="slow" advTm="88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84077" y="252138"/>
            <a:ext cx="3942126" cy="787876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FFFF"/>
                </a:solidFill>
                <a:latin typeface="Times New Roman" pitchFamily="18" charset="0"/>
              </a:defRPr>
            </a:lvl5pPr>
            <a:lvl6pPr marL="4572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9144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1371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18288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Gymnasium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091" y="1208179"/>
            <a:ext cx="871209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1313" indent="-34131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1363" indent="-284163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60000"/>
              <a:buFont typeface="Wingdings" panose="05000000000000000000" pitchFamily="2" charset="2"/>
              <a:buChar char="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FFFF"/>
              </a:buClr>
              <a:buSzPct val="60000"/>
              <a:buFont typeface="Wingdings" panose="05000000000000000000" pitchFamily="2" charset="2"/>
              <a:buChar char="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defTabSz="449263" rtl="0" fontAlgn="base">
              <a:spcBef>
                <a:spcPts val="8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umfasst in der Sekundarstufe I die Klassen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10 (G 9), daran schließt sich die dreijährige, gymnasiale Oberstufe an (Sekundarstufe II)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vermittelt 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vertiefte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Allgemeinbildung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häufig anhand von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abstrakten, komplexen Problemstellungen 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ereitet auf ein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Hochschulstudium</a:t>
            </a: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oder eine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anspruchsvolle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Berufsausbildung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</a:t>
            </a:r>
          </a:p>
          <a:p>
            <a:pPr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zweite Fremdsprache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 verpflichtend</a:t>
            </a:r>
          </a:p>
          <a:p>
            <a:pPr>
              <a:spcBef>
                <a:spcPts val="1200"/>
              </a:spcBef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folgende </a:t>
            </a:r>
            <a:r>
              <a:rPr lang="de-DE" sz="2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Abschlüsse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 möglich:</a:t>
            </a:r>
            <a:endParaRPr lang="de-DE" sz="2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Hautschulabschluss (notenabhängig, nach Klasse 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oder 10) 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Fachoberschulreife nach Klasse </a:t>
            </a:r>
            <a:r>
              <a:rPr lang="de-DE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(notenabhängig</a:t>
            </a: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spcBef>
                <a:spcPts val="0"/>
              </a:spcBef>
              <a:buClr>
                <a:srgbClr val="CC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Abitur nach </a:t>
            </a:r>
            <a:r>
              <a:rPr lang="de-DE" sz="220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Jahrgangsstufe </a:t>
            </a:r>
            <a:r>
              <a:rPr lang="de-DE" sz="220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de-DE" sz="2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(G 9)</a:t>
            </a:r>
            <a:endParaRPr lang="de-DE" sz="2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sz="2400" kern="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383">
        <p14:conveyor dir="l"/>
      </p:transition>
    </mc:Choice>
    <mc:Fallback xmlns="">
      <p:transition spd="slow" advTm="72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336" y="226141"/>
            <a:ext cx="8537575" cy="1143000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Entscheidungshilfen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49312" y="1610543"/>
            <a:ext cx="8347622" cy="4322762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Nutzen Sie das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Beratungsgespräch mit den </a:t>
            </a:r>
            <a:r>
              <a:rPr lang="de-DE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Klassenlehrerinnen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über Leistungsstand, Lernentwicklung und die besonderen Fähigkeiten des Kindes.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Bringen Sie die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eigene Sichtweise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Ihre „schulischen“ Erfahrungen ein.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Sprechen Sie mit anderen Personen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die Ihr Kind gut kennen, über die Vorzüge und Schwächen des Kindes. </a:t>
            </a:r>
          </a:p>
          <a:p>
            <a:pPr eaLnBrk="1" hangingPunct="1"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Versuchen Sie,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objektiv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zu sein.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22417" r="8753" b="22495"/>
          <a:stretch/>
        </p:blipFill>
        <p:spPr>
          <a:xfrm>
            <a:off x="6575532" y="209876"/>
            <a:ext cx="2911368" cy="12799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380">
        <p14:conveyor dir="l"/>
      </p:transition>
    </mc:Choice>
    <mc:Fallback xmlns="">
      <p:transition spd="slow" advTm="46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80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505" y="385105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Halbjahreszeugnisse </a:t>
            </a:r>
            <a:b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enthalten neben den Noten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3869" y="2267274"/>
            <a:ext cx="8722382" cy="4283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begründete Empfehlung für die Schulform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die für die weitere schulische Förderung geeignet erscheint.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Lehrkräfte beziehen die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Gesamtpersönlichkeit                 des Kindes, die es in der Schule zeigt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 diese Schulformempfehlung ein.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Diese Schulformempfehlung ist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nicht verbindlich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d.h</a:t>
            </a:r>
            <a:endParaRPr lang="de-DE" sz="2800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800"/>
              </a:spcAft>
              <a:buClr>
                <a:srgbClr val="C00000"/>
              </a:buClr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Eltern können Ihr Kind nach der Beratung durch die Grundschule an der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Schule Ihrer Wahl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anmelden.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50" y="297328"/>
            <a:ext cx="2544888" cy="16974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150">
        <p14:conveyor dir="l"/>
      </p:transition>
    </mc:Choice>
    <mc:Fallback xmlns="">
      <p:transition spd="slow" advTm="49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155" grpId="0" uiExpand="1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67557" y="338630"/>
            <a:ext cx="890226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Gelsenkirchen</a:t>
            </a:r>
          </a:p>
          <a:p>
            <a:endParaRPr lang="de-DE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erhalten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 des ersten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Schulhalbjahres der Klasse 4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von der Grundschule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Anmeldeschein für Ihr Kind.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Anmeldung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kann nur persönlich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meistens mit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 anzumeldenden Kind -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 an der gewünschten Schule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erfolgen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e-DE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 Anmeldung müssen Sie folgendes mitnehmen: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Anmeldeformular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de-DE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Halbjahreszeugnis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</a:p>
          <a:p>
            <a:pPr marL="800100" lvl="1" indent="-342900">
              <a:buClr>
                <a:srgbClr val="C00000"/>
              </a:buClr>
              <a:buFont typeface="Symbol" panose="05050102010706020507" pitchFamily="18" charset="2"/>
              <a:buChar char="-"/>
            </a:pP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Schulformempfehlung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Grundschule.</a:t>
            </a:r>
          </a:p>
          <a:p>
            <a:pPr marL="628650" lvl="1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Noch einmal der Hinweis: Sie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melden ihr Kind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de-DE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Ihrer </a:t>
            </a:r>
            <a:r>
              <a:rPr 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– auch wenn sie von der Empfehlung der Grundschule abweicht.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kann sein, dass Ihr </a:t>
            </a:r>
            <a:r>
              <a:rPr lang="de-DE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Erstwünsche nicht erfüllt </a:t>
            </a:r>
            <a:r>
              <a:rPr lang="de-DE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werden kann. In dem Fall erhalten Sie die Unterlagen rechtzeitig zurück, und Sie müssen Ihr Kind dann persönlich an einer anderen Schule anmelden</a:t>
            </a:r>
            <a:r>
              <a:rPr lang="de-DE" sz="2200" dirty="0" smtClean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2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368">
        <p14:conveyor dir="l"/>
      </p:transition>
    </mc:Choice>
    <mc:Fallback xmlns="">
      <p:transition spd="slow" advTm="71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833852" y="3288351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Wingdings 3" panose="05040102010807070707" pitchFamily="18" charset="2"/>
              <a:buNone/>
            </a:pPr>
            <a:endParaRPr lang="de-DE" altLang="de-DE" dirty="0">
              <a:solidFill>
                <a:schemeClr val="bg2">
                  <a:lumMod val="75000"/>
                </a:schemeClr>
              </a:solidFill>
            </a:endParaRPr>
          </a:p>
          <a:p>
            <a:pPr eaLnBrk="1" hangingPunct="1"/>
            <a:endParaRPr lang="de-DE" altLang="de-DE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7109" y="4487764"/>
            <a:ext cx="779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Fragen aus der Elternschaft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07109" y="352906"/>
            <a:ext cx="8418513" cy="1400175"/>
          </a:xfrm>
        </p:spPr>
        <p:txBody>
          <a:bodyPr/>
          <a:lstStyle/>
          <a:p>
            <a:r>
              <a:rPr lang="de-D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Tagesordnung</a:t>
            </a:r>
            <a:endParaRPr lang="de-DE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7109" y="3540044"/>
            <a:ext cx="779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Film: Wohin nach der Grundschule</a:t>
            </a:r>
            <a:r>
              <a:rPr lang="de-DE" altLang="de-DE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altLang="de-DE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07109" y="2506615"/>
            <a:ext cx="779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Allgemeine Informationen</a:t>
            </a:r>
          </a:p>
        </p:txBody>
      </p:sp>
    </p:spTree>
    <p:extLst>
      <p:ext uri="{BB962C8B-B14F-4D97-AF65-F5344CB8AC3E}">
        <p14:creationId xmlns:p14="http://schemas.microsoft.com/office/powerpoint/2010/main" val="29573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531045" y="281317"/>
            <a:ext cx="8418513" cy="864311"/>
          </a:xfrm>
        </p:spPr>
        <p:txBody>
          <a:bodyPr/>
          <a:lstStyle/>
          <a:p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 2024/2025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r="36749"/>
          <a:stretch/>
        </p:blipFill>
        <p:spPr>
          <a:xfrm>
            <a:off x="8122646" y="281317"/>
            <a:ext cx="1316478" cy="2376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feld 2"/>
          <p:cNvSpPr txBox="1"/>
          <p:nvPr/>
        </p:nvSpPr>
        <p:spPr>
          <a:xfrm>
            <a:off x="756745" y="1650124"/>
            <a:ext cx="680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22.01.2024 Zeugnisausgabe in der Grundschule</a:t>
            </a:r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56745" y="2466964"/>
            <a:ext cx="6600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23.01.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30.01.2024 </a:t>
            </a:r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Anmeldung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der ev. Gesamtschule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 </a:t>
            </a:r>
          </a:p>
        </p:txBody>
      </p:sp>
      <p:sp>
        <p:nvSpPr>
          <p:cNvPr id="8" name="Rechteck 7"/>
          <p:cNvSpPr/>
          <p:nvPr/>
        </p:nvSpPr>
        <p:spPr>
          <a:xfrm>
            <a:off x="756744" y="3653136"/>
            <a:ext cx="7365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26.01.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01.02.2024 </a:t>
            </a:r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Clr>
                <a:srgbClr val="C00000"/>
              </a:buClr>
              <a:defRPr/>
            </a:pP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Anmeldungen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den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städtischen Gesamtschulen </a:t>
            </a:r>
          </a:p>
          <a:p>
            <a:pPr>
              <a:spcAft>
                <a:spcPts val="1200"/>
              </a:spcAft>
              <a:buClr>
                <a:srgbClr val="C00000"/>
              </a:buClr>
              <a:defRPr/>
            </a:pP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der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Sekundarschule</a:t>
            </a:r>
          </a:p>
        </p:txBody>
      </p:sp>
      <p:sp>
        <p:nvSpPr>
          <p:cNvPr id="10" name="Rechteck 9"/>
          <p:cNvSpPr/>
          <p:nvPr/>
        </p:nvSpPr>
        <p:spPr>
          <a:xfrm>
            <a:off x="756743" y="5248617"/>
            <a:ext cx="7365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09.02.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07.03.2024 </a:t>
            </a:r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Anmeldezeitraum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übrigen Schulen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014">
        <p14:conveyor dir="l"/>
      </p:transition>
    </mc:Choice>
    <mc:Fallback xmlns="">
      <p:transition spd="slow" advTm="89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7"/>
          <p:cNvGrpSpPr>
            <a:grpSpLocks/>
          </p:cNvGrpSpPr>
          <p:nvPr/>
        </p:nvGrpSpPr>
        <p:grpSpPr bwMode="auto">
          <a:xfrm>
            <a:off x="2784968" y="399667"/>
            <a:ext cx="3878262" cy="5924550"/>
            <a:chOff x="2627313" y="115888"/>
            <a:chExt cx="3878439" cy="5924550"/>
          </a:xfrm>
        </p:grpSpPr>
        <p:pic>
          <p:nvPicPr>
            <p:cNvPr id="4" name="Picture 4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313" y="115888"/>
              <a:ext cx="3776662" cy="388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338" y="4149725"/>
              <a:ext cx="3743325" cy="1890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3673523" y="2295525"/>
              <a:ext cx="990645" cy="200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7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Arial Unicode MS" pitchFamily="34" charset="-128"/>
                </a:rPr>
                <a:t>Sekundarschule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4576852" y="2293938"/>
              <a:ext cx="992232" cy="200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7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Arial Unicode MS" pitchFamily="34" charset="-128"/>
                </a:rPr>
                <a:t>Sekundarschule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513520" y="2295525"/>
              <a:ext cx="992232" cy="200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7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Arial Unicode MS" pitchFamily="34" charset="-128"/>
                </a:rPr>
                <a:t>Sekundarschule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59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5"/>
          <p:cNvGrpSpPr>
            <a:grpSpLocks/>
          </p:cNvGrpSpPr>
          <p:nvPr/>
        </p:nvGrpSpPr>
        <p:grpSpPr bwMode="auto">
          <a:xfrm>
            <a:off x="1476375" y="115888"/>
            <a:ext cx="6292850" cy="6481762"/>
            <a:chOff x="1476375" y="115888"/>
            <a:chExt cx="6292850" cy="6481762"/>
          </a:xfrm>
        </p:grpSpPr>
        <p:pic>
          <p:nvPicPr>
            <p:cNvPr id="4" name="Picture 4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75" y="115888"/>
              <a:ext cx="6292850" cy="64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3267075" y="3760788"/>
              <a:ext cx="1289050" cy="2778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Arial Unicode MS" pitchFamily="34" charset="-128"/>
                </a:rPr>
                <a:t>Sekundarschule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800600" y="3763963"/>
              <a:ext cx="1287463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Arial Unicode MS" pitchFamily="34" charset="-128"/>
                </a:rPr>
                <a:t>Sekundarschule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6362700" y="3760788"/>
              <a:ext cx="1289050" cy="2778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Arial Unicode MS" pitchFamily="34" charset="-128"/>
                </a:rPr>
                <a:t>Sekundarschule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28775"/>
            <a:ext cx="65659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6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8913"/>
            <a:ext cx="4464050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3860800"/>
            <a:ext cx="44434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0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7434262" cy="61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8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7920037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5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hoffen, wir konnten Ihnen einige hilfreiche Informationen geben!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2023" y="4832400"/>
            <a:ext cx="8903715" cy="85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Fragen stehen wir gerne zur Verfügung – sprechen Sie uns einfach an.</a:t>
            </a:r>
          </a:p>
          <a:p>
            <a:pPr algn="r"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9" y="1888627"/>
            <a:ext cx="1980322" cy="216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4" y="1888627"/>
            <a:ext cx="1732530" cy="216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915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8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415">
        <p14:conveyor dir="l"/>
      </p:transition>
    </mc:Choice>
    <mc:Fallback xmlns="">
      <p:transition spd="slow" advTm="27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937323" y="405367"/>
            <a:ext cx="602562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wünschen </a:t>
            </a: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Ihnen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 gute Schulwahl</a:t>
            </a:r>
          </a:p>
          <a:p>
            <a:pPr algn="ctr"/>
            <a:r>
              <a:rPr lang="de-DE" altLang="de-DE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Wohle Ihres Kindes!</a:t>
            </a:r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alt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12" y="2974428"/>
            <a:ext cx="4619047" cy="31034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76">
        <p14:conveyor dir="l"/>
      </p:transition>
    </mc:Choice>
    <mc:Fallback xmlns="">
      <p:transition spd="slow" advTm="8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1238250" y="2286000"/>
            <a:ext cx="8420100" cy="1143000"/>
          </a:xfrm>
        </p:spPr>
        <p:txBody>
          <a:bodyPr lIns="0" tIns="0" rIns="0" bIns="0"/>
          <a:lstStyle/>
          <a:p>
            <a:pPr eaLnBrk="1" hangingPunct="1"/>
            <a:r>
              <a:rPr lang="de-DE" altLang="de-DE" dirty="0" smtClean="0"/>
              <a:t> </a:t>
            </a: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825500" y="-290505"/>
            <a:ext cx="8337550" cy="3017838"/>
            <a:chOff x="480" y="-88"/>
            <a:chExt cx="4848" cy="1901"/>
          </a:xfrm>
        </p:grpSpPr>
        <p:sp>
          <p:nvSpPr>
            <p:cNvPr id="2058" name="AutoShape 4"/>
            <p:cNvSpPr>
              <a:spLocks noChangeArrowheads="1"/>
            </p:cNvSpPr>
            <p:nvPr/>
          </p:nvSpPr>
          <p:spPr bwMode="auto">
            <a:xfrm>
              <a:off x="480" y="384"/>
              <a:ext cx="4848" cy="576"/>
            </a:xfrm>
            <a:prstGeom prst="roundRect">
              <a:avLst>
                <a:gd name="adj" fmla="val 17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 dirty="0"/>
            </a:p>
          </p:txBody>
        </p:sp>
        <p:sp>
          <p:nvSpPr>
            <p:cNvPr id="2059" name="Text Box 5"/>
            <p:cNvSpPr txBox="1">
              <a:spLocks noChangeArrowheads="1"/>
            </p:cNvSpPr>
            <p:nvPr/>
          </p:nvSpPr>
          <p:spPr bwMode="auto">
            <a:xfrm>
              <a:off x="480" y="-88"/>
              <a:ext cx="4848" cy="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de-DE" sz="4000" i="1" dirty="0">
                <a:solidFill>
                  <a:srgbClr val="00FFFF"/>
                </a:solidFill>
              </a:endParaRPr>
            </a:p>
            <a:p>
              <a:pPr algn="ctr" eaLnBrk="1" hangingPunct="1">
                <a:lnSpc>
                  <a:spcPct val="95000"/>
                </a:lnSpc>
                <a:buClr>
                  <a:srgbClr val="00FFFF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de-DE" sz="40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Informationen</a:t>
              </a:r>
              <a:r>
                <a:rPr lang="en-GB" altLang="de-DE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zum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Übergang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von der </a:t>
              </a:r>
              <a:r>
                <a:rPr lang="en-GB" altLang="de-DE" sz="40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Grundschule</a:t>
              </a:r>
              <a:r>
                <a:rPr lang="en-GB" altLang="de-DE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auf 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die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weiterführenden</a:t>
              </a:r>
              <a:r>
                <a:rPr lang="en-GB" altLang="de-DE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de-DE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Schulen</a:t>
              </a:r>
              <a:r>
                <a:rPr lang="en-GB" altLang="de-DE" sz="4000" b="1" dirty="0">
                  <a:solidFill>
                    <a:srgbClr val="00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altLang="de-DE" sz="4000" b="1" dirty="0">
                  <a:solidFill>
                    <a:srgbClr val="00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GB" altLang="de-DE" sz="4000" b="1" dirty="0">
                <a:solidFill>
                  <a:srgbClr val="00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53" name="Group 6"/>
          <p:cNvGrpSpPr>
            <a:grpSpLocks/>
          </p:cNvGrpSpPr>
          <p:nvPr/>
        </p:nvGrpSpPr>
        <p:grpSpPr bwMode="auto">
          <a:xfrm>
            <a:off x="730250" y="1574800"/>
            <a:ext cx="8420100" cy="4521200"/>
            <a:chOff x="432" y="1248"/>
            <a:chExt cx="4896" cy="2592"/>
          </a:xfrm>
        </p:grpSpPr>
        <p:sp>
          <p:nvSpPr>
            <p:cNvPr id="2056" name="AutoShape 7"/>
            <p:cNvSpPr>
              <a:spLocks noChangeArrowheads="1"/>
            </p:cNvSpPr>
            <p:nvPr/>
          </p:nvSpPr>
          <p:spPr bwMode="auto">
            <a:xfrm>
              <a:off x="432" y="1248"/>
              <a:ext cx="4896" cy="2592"/>
            </a:xfrm>
            <a:prstGeom prst="roundRect">
              <a:avLst>
                <a:gd name="adj" fmla="val 3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3" name="Text Box 8"/>
            <p:cNvSpPr txBox="1">
              <a:spLocks noChangeArrowheads="1"/>
            </p:cNvSpPr>
            <p:nvPr/>
          </p:nvSpPr>
          <p:spPr bwMode="auto">
            <a:xfrm>
              <a:off x="432" y="1248"/>
              <a:ext cx="4896" cy="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32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  <a:p>
              <a:pPr algn="ctr" eaLnBrk="1" hangingPunct="1">
                <a:spcBef>
                  <a:spcPts val="800"/>
                </a:spcBef>
                <a:buClr>
                  <a:srgbClr val="00FFFF"/>
                </a:buClr>
                <a:buSzPct val="75000"/>
                <a:buFont typeface="Wingdings" pitchFamily="2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sz="3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2154116" y="1877359"/>
            <a:ext cx="5172156" cy="43181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118">
        <p14:conveyor dir="l"/>
      </p:transition>
    </mc:Choice>
    <mc:Fallback xmlns="">
      <p:transition spd="slow" advTm="18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233858"/>
            <a:ext cx="8420100" cy="114300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Font typeface="Arial Black" panose="020B0A040201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de-DE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Grundschule</a:t>
            </a:r>
            <a:r>
              <a:rPr lang="en-GB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de-DE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beendet</a:t>
            </a:r>
            <a:r>
              <a:rPr lang="en-GB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Was nun?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90" y="152399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82" y="1524000"/>
            <a:ext cx="177165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38" y="2504089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35" y="2088931"/>
            <a:ext cx="1773238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93" y="2869325"/>
            <a:ext cx="1773237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697">
        <p14:conveyor dir="l"/>
      </p:transition>
    </mc:Choice>
    <mc:Fallback xmlns="">
      <p:transition spd="slow" advTm="16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2395" y="231627"/>
            <a:ext cx="8418513" cy="1400175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 Schule ist die richtige </a:t>
            </a:r>
            <a:b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mein Kind?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3187" y="1922885"/>
            <a:ext cx="8418513" cy="505777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None/>
              <a:defRPr/>
            </a:pPr>
            <a:r>
              <a:rPr lang="de-DE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der Schulwahl spielen diese Fragen eine wichtige Rolle: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Begabungen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Fähigkeiten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Interessen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hat das Kind?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ist seine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Persönlichkeit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Bedingungen für erfolgreiches Lernen 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braucht es?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Wird es sich an der neuen Schule </a:t>
            </a:r>
            <a:r>
              <a:rPr lang="de-DE" sz="2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wohl fühlen</a:t>
            </a: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2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7741733" y="344029"/>
            <a:ext cx="1756460" cy="146645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353">
        <p14:conveyor dir="l"/>
      </p:transition>
    </mc:Choice>
    <mc:Fallback xmlns="">
      <p:transition spd="slow" advTm="45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656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08760" y="780360"/>
            <a:ext cx="76113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Kinder sind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verschieden. </a:t>
            </a:r>
          </a:p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Kinder…</a:t>
            </a:r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808760" y="2602549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…entwickeln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 ganz 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unterschiedlich,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…haben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verschiedene Interessen, Begabungen und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Fähigkeiten,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…und lernen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 verschiedene Weise und mit unterschiedlicher Geschwindigkeit.</a:t>
            </a:r>
          </a:p>
          <a:p>
            <a:pPr defTabSz="449263" eaLnBrk="1" hangingPunct="1">
              <a:spcBef>
                <a:spcPts val="800"/>
              </a:spcBef>
              <a:buClr>
                <a:srgbClr val="C00000"/>
              </a:buClr>
              <a:buSzPct val="75000"/>
              <a:defRPr/>
            </a:pP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9"/>
          <a:stretch/>
        </p:blipFill>
        <p:spPr>
          <a:xfrm>
            <a:off x="5616888" y="367734"/>
            <a:ext cx="3900045" cy="28274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298">
        <p14:conveyor dir="l"/>
      </p:transition>
    </mc:Choice>
    <mc:Fallback xmlns="">
      <p:transition spd="slow" advTm="28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7" y="368464"/>
            <a:ext cx="9529763" cy="1358900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 alle – und wir auch – möchten, dass Ihr Kind erfolgreich und glücklich ist!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2054" y="2064455"/>
            <a:ext cx="8617285" cy="5273675"/>
          </a:xfrm>
        </p:spPr>
        <p:txBody>
          <a:bodyPr/>
          <a:lstStyle/>
          <a:p>
            <a:pPr marL="0" indent="0" eaLnBrk="1" hangingPunct="1">
              <a:buClr>
                <a:srgbClr val="C00000"/>
              </a:buClr>
              <a:buSzPct val="100000"/>
              <a:buNone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gelingt,…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mit Freude lernt.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die Anforderungen weder                                                                              </a:t>
            </a:r>
            <a:r>
              <a:rPr lang="de-DE" sz="30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 hoch noch zu niedrig sind.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es ohne Stress gute Leistungen zeigen kann.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ihm Zeit für Entspannung bleibt.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weder Schulfrust noch -angst auftreten.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…wenn Ihre Schulwahl keine Prestigefrage ist.</a:t>
            </a: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 smtClean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03" y="1937569"/>
            <a:ext cx="2935484" cy="19722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8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189">
        <p14:conveyor dir="l"/>
      </p:transition>
    </mc:Choice>
    <mc:Fallback xmlns="">
      <p:transition spd="slow" advTm="65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18962" y="211637"/>
            <a:ext cx="90929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Ihre Schulwahl hat viel Einfluss darauf,…</a:t>
            </a:r>
            <a:endParaRPr lang="de-DE" altLang="de-DE" sz="4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898812" y="2849739"/>
            <a:ext cx="856384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Ihr Kind sich in der neuen Schule wohl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fühlt,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Schulform seinen Begabungen und Fähigkeiten </a:t>
            </a: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entspricht,</a:t>
            </a:r>
            <a:endParaRPr lang="de-D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449263" eaLnBrk="1" hangingPunct="1">
              <a:spcBef>
                <a:spcPts val="800"/>
              </a:spcBef>
              <a:spcAft>
                <a:spcPts val="18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…ob </a:t>
            </a: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sich der gewünschte Lernerfolg einstellt.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r="17666"/>
          <a:stretch/>
        </p:blipFill>
        <p:spPr>
          <a:xfrm>
            <a:off x="4010981" y="1168616"/>
            <a:ext cx="1756460" cy="14664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9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73">
        <p14:conveyor dir="l"/>
      </p:transition>
    </mc:Choice>
    <mc:Fallback xmlns="">
      <p:transition spd="slow" advTm="21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3731" grpId="0" uiExpand="1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82023" y="498761"/>
            <a:ext cx="88143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FFFF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 möchten Sie bei dieser wichtigen Entscheidung unterstützen.</a:t>
            </a:r>
            <a:endParaRPr lang="de-DE" altLang="de-DE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7"/>
          <a:stretch/>
        </p:blipFill>
        <p:spPr>
          <a:xfrm>
            <a:off x="4792716" y="1888627"/>
            <a:ext cx="2214305" cy="2415216"/>
          </a:xfrm>
          <a:prstGeom prst="rect">
            <a:avLst/>
          </a:prstGeom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149052" y="4550709"/>
            <a:ext cx="783503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Dazu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Informationen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en-GB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Schulformen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zum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Anmeldeverfahren</a:t>
            </a:r>
            <a:r>
              <a:rPr lang="en-GB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Gelsenkirchen</a:t>
            </a:r>
          </a:p>
          <a:p>
            <a:pPr algn="ctr" eaLnBrk="1" hangingPunct="1">
              <a:spcBef>
                <a:spcPts val="0"/>
              </a:spcBef>
              <a:buClr>
                <a:srgbClr val="00FFFF"/>
              </a:buClr>
              <a:buSzPct val="75000"/>
              <a:buFont typeface="Wingdings" pitchFamily="2" charset="2"/>
              <a:buNone/>
              <a:defRPr/>
            </a:pP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zusammengestellt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5"/>
          <a:stretch/>
        </p:blipFill>
        <p:spPr>
          <a:xfrm>
            <a:off x="2855481" y="1888627"/>
            <a:ext cx="1937235" cy="24152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571">
        <p14:conveyor dir="l"/>
      </p:transition>
    </mc:Choice>
    <mc:Fallback xmlns="">
      <p:transition spd="slow" advTm="165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5|7.8|3.7|5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4.2|3.3|5|4.6|6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2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4.3|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|7.7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0.1|8.8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1.1|11.1|5|5.4|3.1|3.8|10.1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1039</Words>
  <Application>Microsoft Office PowerPoint</Application>
  <PresentationFormat>A4-Papier (210 x 297 mm)</PresentationFormat>
  <Paragraphs>141</Paragraphs>
  <Slides>28</Slides>
  <Notes>10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Arial Unicode MS</vt:lpstr>
      <vt:lpstr>Calibri</vt:lpstr>
      <vt:lpstr>Lucida Sans Unicode</vt:lpstr>
      <vt:lpstr>Symbol</vt:lpstr>
      <vt:lpstr>Times New Roman</vt:lpstr>
      <vt:lpstr>Wingdings</vt:lpstr>
      <vt:lpstr>Wingdings 3</vt:lpstr>
      <vt:lpstr>Standarddesign</vt:lpstr>
      <vt:lpstr>PowerPoint-Präsentation</vt:lpstr>
      <vt:lpstr>Tagesordnung</vt:lpstr>
      <vt:lpstr> </vt:lpstr>
      <vt:lpstr>Grundschule beendet! Was nun?</vt:lpstr>
      <vt:lpstr>Welche Schule ist die richtige  für mein Kind?</vt:lpstr>
      <vt:lpstr>PowerPoint-Präsentation</vt:lpstr>
      <vt:lpstr>Sie alle – und wir auch – möchten, dass Ihr Kind erfolgreich und glücklich ist!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Entscheidungshilfen</vt:lpstr>
      <vt:lpstr>Die Halbjahreszeugnisse  enthalten neben den Noten</vt:lpstr>
      <vt:lpstr>PowerPoint-Präsentation</vt:lpstr>
      <vt:lpstr>Anmeldeverfahren 2024/2025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Reinhild</dc:creator>
  <cp:lastModifiedBy>Hecke Arnd</cp:lastModifiedBy>
  <cp:revision>260</cp:revision>
  <cp:lastPrinted>2019-10-31T06:15:01Z</cp:lastPrinted>
  <dcterms:modified xsi:type="dcterms:W3CDTF">2023-11-23T10:05:43Z</dcterms:modified>
</cp:coreProperties>
</file>